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74" r:id="rId10"/>
    <p:sldId id="267" r:id="rId11"/>
    <p:sldId id="268" r:id="rId12"/>
    <p:sldId id="269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>
        <p:scale>
          <a:sx n="70" d="100"/>
          <a:sy n="70" d="100"/>
        </p:scale>
        <p:origin x="-1428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345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9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8732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454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76749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27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01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89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211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448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1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8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07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0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5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2284A-8064-41A7-8B06-5423CCD471A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6225DBA-BCDB-41B8-A38C-2E821F87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23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Visio_Drawing8.vsd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Visio_Drawing9.vsdx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Visio_Drawing1.vsd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_Drawing2.vsd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Visio_Drawing3.vsd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Visio_Drawing4.vsd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Visio_Drawing5.vsd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Visio_Drawing6.vsd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Visio_Drawing7.vs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3" y="5187604"/>
            <a:ext cx="5826719" cy="1863830"/>
          </a:xfrm>
        </p:spPr>
        <p:txBody>
          <a:bodyPr>
            <a:normAutofit/>
          </a:bodyPr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PROGRAM SARJANA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FAKULTAS ILMU KOMPUTER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UNIVERSITAS ICHSAN GORONTALO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GORONTALO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  <a:endParaRPr lang="en-US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41446" y="330074"/>
            <a:ext cx="6878470" cy="1646302"/>
          </a:xfrm>
        </p:spPr>
        <p:txBody>
          <a:bodyPr/>
          <a:lstStyle/>
          <a:p>
            <a:pPr algn="ctr"/>
            <a:r>
              <a:rPr lang="id-ID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KLASIFIKASI PENYAKIT BERDASARKAN WILAYAH DENGAN MET</a:t>
            </a: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id-ID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K-NEAREST NEIGHBOR (K-NN)</a:t>
            </a:r>
            <a:r>
              <a:rPr lang="id-ID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d-ID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d-ID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d-ID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d-ID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(Studi Kasus Pada Puskesmas Kabila Kabupaten Bone Bolango</a:t>
            </a:r>
            <a:r>
              <a:rPr lang="id-ID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d-ID" sz="1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31158" y="2394759"/>
            <a:ext cx="3025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>
                <a:latin typeface="Times New Roman" pitchFamily="18" charset="0"/>
                <a:cs typeface="Times New Roman" pitchFamily="18" charset="0"/>
              </a:rPr>
              <a:t>Oleh </a:t>
            </a:r>
            <a:endParaRPr lang="id-ID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600" b="1" dirty="0">
                <a:latin typeface="Times New Roman" pitchFamily="18" charset="0"/>
                <a:cs typeface="Times New Roman" pitchFamily="18" charset="0"/>
              </a:rPr>
              <a:t>AGUS SETIAWAN ALINTI</a:t>
            </a:r>
            <a:endParaRPr lang="id-ID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600" b="1" dirty="0">
                <a:latin typeface="Times New Roman" pitchFamily="18" charset="0"/>
                <a:cs typeface="Times New Roman" pitchFamily="18" charset="0"/>
              </a:rPr>
              <a:t>T3112165</a:t>
            </a:r>
            <a:endParaRPr lang="id-ID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E:\Program Ichsan\Akademik_UIG\Gbr\Unisan BW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839" y="3426487"/>
            <a:ext cx="18002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04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5826719" cy="6857999"/>
          </a:xfrm>
        </p:spPr>
        <p:txBody>
          <a:bodyPr>
            <a:normAutofit/>
          </a:bodyPr>
          <a:lstStyle/>
          <a:p>
            <a:pPr algn="ctr"/>
            <a:endParaRPr lang="en-US" sz="1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Pengujian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sistem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457200" indent="-457200" algn="l">
              <a:buAutoNum type="arabicPeriod"/>
            </a:pP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Pengujian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White Box</a:t>
            </a:r>
          </a:p>
          <a:p>
            <a:pPr algn="l"/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White Box </a:t>
            </a:r>
            <a:r>
              <a:rPr lang="en-US" sz="2400" dirty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adalah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pengujian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yang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didasarkan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pada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pengecekan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terhadap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detail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perancangan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menggunakan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struktur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kontrol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dari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desain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program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secara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procedural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untuk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membagi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penguji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. </a:t>
            </a:r>
          </a:p>
          <a:p>
            <a:pPr algn="l"/>
            <a:endParaRPr lang="en-US" sz="2400" i="1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Hasil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rancangan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menggunakan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White Box  testing 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pada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alur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program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bisa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dilakukan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dengan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cara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pemetaan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flowchart 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kedalam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i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flowgraph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,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kemudian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menghitung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besarnya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jumlah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edge 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node 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ini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akan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menentukan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besarnya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i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cyclomatic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 complexity  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(CC).</a:t>
            </a:r>
          </a:p>
          <a:p>
            <a:pPr algn="l"/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67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2096" y="-163773"/>
            <a:ext cx="5826719" cy="859809"/>
          </a:xfrm>
        </p:spPr>
        <p:txBody>
          <a:bodyPr>
            <a:normAutofit fontScale="92500" lnSpcReduction="10000"/>
          </a:bodyPr>
          <a:lstStyle/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marL="457200" indent="-457200" algn="l">
              <a:buAutoNum type="arabicPeriod"/>
            </a:pP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Proses </a:t>
            </a:r>
            <a:r>
              <a:rPr lang="id-ID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Hitung Jarak</a:t>
            </a:r>
            <a:endParaRPr lang="en-US" sz="2400" b="1" i="1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136265"/>
              </p:ext>
            </p:extLst>
          </p:nvPr>
        </p:nvGraphicFramePr>
        <p:xfrm>
          <a:off x="1217387" y="144866"/>
          <a:ext cx="6217906" cy="6917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Visio" r:id="rId4" imgW="7496258" imgH="7801080" progId="Visio.Drawing.15">
                  <p:embed/>
                </p:oleObj>
              </mc:Choice>
              <mc:Fallback>
                <p:oleObj name="Visio" r:id="rId4" imgW="7496258" imgH="7801080" progId="Visio.Drawing.15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7387" y="144866"/>
                        <a:ext cx="6217906" cy="69178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745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5826719" cy="846161"/>
          </a:xfrm>
        </p:spPr>
        <p:txBody>
          <a:bodyPr>
            <a:normAutofit/>
          </a:bodyPr>
          <a:lstStyle/>
          <a:p>
            <a:pPr algn="ctr"/>
            <a:endParaRPr lang="en-US" sz="1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r>
              <a:rPr lang="en-US" sz="2400" dirty="0" smtClean="0">
                <a:solidFill>
                  <a:schemeClr val="accent1"/>
                </a:solidFill>
                <a:latin typeface="Acme" panose="02000706050000020004" pitchFamily="2" charset="0"/>
              </a:rPr>
              <a:t>2. </a:t>
            </a:r>
            <a:r>
              <a:rPr lang="en-US" sz="2400" b="1" i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Flowgraph</a:t>
            </a:r>
            <a:r>
              <a:rPr lang="en-US" sz="2400" b="1" i="1" dirty="0" smtClean="0">
                <a:solidFill>
                  <a:schemeClr val="tx1"/>
                </a:solidFill>
                <a:latin typeface="Acme" panose="02000706050000020004" pitchFamily="2" charset="0"/>
              </a:rPr>
              <a:t>  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Proses </a:t>
            </a:r>
            <a:r>
              <a:rPr lang="id-ID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Hitung Jarak</a:t>
            </a:r>
            <a:endParaRPr lang="en-US" sz="2400" b="1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134478"/>
              </p:ext>
            </p:extLst>
          </p:nvPr>
        </p:nvGraphicFramePr>
        <p:xfrm>
          <a:off x="723332" y="914399"/>
          <a:ext cx="6198785" cy="5472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1" name="Visio" r:id="rId4" imgW="7686566" imgH="7343813" progId="Visio.Drawing.15">
                  <p:embed/>
                </p:oleObj>
              </mc:Choice>
              <mc:Fallback>
                <p:oleObj name="Visio" r:id="rId4" imgW="7686566" imgH="7343813" progId="Visio.Drawing.15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332" y="914399"/>
                        <a:ext cx="6198785" cy="54727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555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6143199" cy="6857999"/>
          </a:xfrm>
        </p:spPr>
        <p:txBody>
          <a:bodyPr>
            <a:normAutofit lnSpcReduction="10000"/>
          </a:bodyPr>
          <a:lstStyle/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Dari 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i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Flowgraph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diatas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maka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didapatkan</a:t>
            </a:r>
            <a:r>
              <a:rPr lang="en-US" sz="2400" dirty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: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Node (N) 			=	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20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Edge (E)			=	2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5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Predicate Node	 (P)	=	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6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Region (R) 			=	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7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Menghitung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Nilai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i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Cyclomatic</a:t>
            </a:r>
            <a:r>
              <a:rPr lang="en-US" sz="2400" i="1" dirty="0" smtClean="0">
                <a:solidFill>
                  <a:schemeClr val="tx1"/>
                </a:solidFill>
                <a:latin typeface="Acme" panose="02000706050000020004" pitchFamily="2" charset="0"/>
              </a:rPr>
              <a:t>  Complexity 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(CC)	: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V(G)	=  E	-   N   +   2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Acme" panose="02000706050000020004" pitchFamily="2" charset="0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	= 2</a:t>
            </a:r>
            <a:r>
              <a:rPr lang="id-ID" sz="2400" dirty="0">
                <a:solidFill>
                  <a:schemeClr val="tx1"/>
                </a:solidFill>
                <a:latin typeface="Acme" panose="02000706050000020004" pitchFamily="2" charset="0"/>
              </a:rPr>
              <a:t>5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 -   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20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  +   2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Acme" panose="02000706050000020004" pitchFamily="2" charset="0"/>
              </a:rPr>
              <a:t>		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= 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7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Atau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, V(G)	=  P   +   1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Acme" panose="02000706050000020004" pitchFamily="2" charset="0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		=  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6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  +   1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Acme" panose="02000706050000020004" pitchFamily="2" charset="0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		=  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7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4009228" y="3916392"/>
            <a:ext cx="448573" cy="255341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5921" y="4870412"/>
            <a:ext cx="26356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CC = R1, R2, R3,</a:t>
            </a:r>
          </a:p>
          <a:p>
            <a:pPr algn="ctr"/>
            <a:r>
              <a:rPr lang="en-US" sz="2400" dirty="0"/>
              <a:t> </a:t>
            </a:r>
            <a:r>
              <a:rPr lang="en-US" sz="2400" dirty="0" smtClean="0"/>
              <a:t>     R4, R5, R6</a:t>
            </a:r>
            <a:r>
              <a:rPr lang="id-ID" sz="2400" dirty="0" smtClean="0"/>
              <a:t>,R7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178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5826719" cy="6857999"/>
          </a:xfrm>
        </p:spPr>
        <p:txBody>
          <a:bodyPr>
            <a:normAutofit/>
          </a:bodyPr>
          <a:lstStyle/>
          <a:p>
            <a:pPr algn="l"/>
            <a:endParaRPr lang="en-US" sz="2400" dirty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accent1"/>
                </a:solidFill>
                <a:latin typeface="Acme" panose="02000706050000020004" pitchFamily="2" charset="0"/>
              </a:rPr>
              <a:t>P</a:t>
            </a: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erhitungan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Manual Proses 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Klasifikasi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4488" indent="-344488" algn="l">
              <a:buAutoNum type="arabicPeriod"/>
            </a:pP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Menentukan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Atribut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AutoNum type="arabicPeriod"/>
            </a:pP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Menentukan Bobot Atribut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AutoNum type="arabicPeriod"/>
            </a:pPr>
            <a:r>
              <a:rPr lang="id-ID" sz="2400" dirty="0">
                <a:solidFill>
                  <a:schemeClr val="tx1"/>
                </a:solidFill>
                <a:latin typeface="Acme" panose="02000706050000020004" pitchFamily="2" charset="0"/>
              </a:rPr>
              <a:t>Menentukan 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Bobot Nilai Kedekatan Atribut</a:t>
            </a:r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AutoNum type="arabicPeriod"/>
            </a:pPr>
            <a:r>
              <a:rPr lang="en-US" sz="2400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Menentukan</a:t>
            </a: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Data Training Dan Data Testing</a:t>
            </a:r>
          </a:p>
          <a:p>
            <a:pPr marL="342900" indent="-342900" algn="l">
              <a:buAutoNum type="arabicPeriod"/>
            </a:pP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Menghitung Kedekatan Kasus Antara Data Training Dan Data Testing Menggunakan Rumus Similarity</a:t>
            </a:r>
          </a:p>
          <a:p>
            <a:pPr marL="342900" indent="-342900" algn="l">
              <a:buAutoNum type="arabicPeriod"/>
            </a:pPr>
            <a:r>
              <a:rPr lang="en-US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M</a:t>
            </a:r>
            <a:r>
              <a:rPr lang="id-ID" sz="2400" dirty="0" smtClean="0">
                <a:solidFill>
                  <a:schemeClr val="tx1"/>
                </a:solidFill>
                <a:latin typeface="Acme" panose="02000706050000020004" pitchFamily="2" charset="0"/>
              </a:rPr>
              <a:t>enghitung Tingkat Akurasi Menggunakan Confusion Matrix</a:t>
            </a:r>
            <a:endParaRPr lang="en-US" sz="2400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8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4339" y="138022"/>
            <a:ext cx="2611686" cy="3888068"/>
          </a:xfrm>
        </p:spPr>
        <p:txBody>
          <a:bodyPr>
            <a:normAutofit lnSpcReduction="10000"/>
          </a:bodyPr>
          <a:lstStyle/>
          <a:p>
            <a:pPr algn="l"/>
            <a:endParaRPr lang="en-US" sz="2400" dirty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r>
              <a:rPr lang="en-US" sz="7200" dirty="0" smtClean="0">
                <a:solidFill>
                  <a:schemeClr val="tx1"/>
                </a:solidFill>
                <a:latin typeface="Acme" panose="02000706050000020004" pitchFamily="2" charset="0"/>
              </a:rPr>
              <a:t>SELESAI</a:t>
            </a:r>
            <a:endParaRPr lang="en-US" sz="7200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47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5826719" cy="6857999"/>
          </a:xfrm>
        </p:spPr>
        <p:txBody>
          <a:bodyPr>
            <a:normAutofit/>
          </a:bodyPr>
          <a:lstStyle/>
          <a:p>
            <a:pPr algn="ctr"/>
            <a:endParaRPr lang="en-US" sz="1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KERANGKA PIKIR</a:t>
            </a:r>
            <a:endParaRPr lang="en-US" sz="2800" b="1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35" y="839337"/>
            <a:ext cx="5964071" cy="56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3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2221" y="1"/>
            <a:ext cx="5826719" cy="2388357"/>
          </a:xfrm>
        </p:spPr>
        <p:txBody>
          <a:bodyPr>
            <a:normAutofit/>
          </a:bodyPr>
          <a:lstStyle/>
          <a:p>
            <a:pPr algn="ctr"/>
            <a:endParaRPr lang="en-US" sz="1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Analisa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Sistem</a:t>
            </a:r>
            <a:endParaRPr lang="en-US" sz="2400" b="1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Analisis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sistem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diusulkan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dibuat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dalam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bentuk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DAD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sehingga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dapat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mempermudah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penggambaran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sistem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dikembangkan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karena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sistem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diusulkan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dapat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dilihat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dari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rancangannya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terlebih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dahulu</a:t>
            </a:r>
            <a:r>
              <a:rPr lang="en-US" dirty="0" smtClean="0">
                <a:solidFill>
                  <a:schemeClr val="tx1"/>
                </a:solidFill>
                <a:latin typeface="Acme" panose="02000706050000020004" pitchFamily="2" charset="0"/>
              </a:rPr>
              <a:t>.</a:t>
            </a: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sp>
        <p:nvSpPr>
          <p:cNvPr id="2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242241"/>
              </p:ext>
            </p:extLst>
          </p:nvPr>
        </p:nvGraphicFramePr>
        <p:xfrm>
          <a:off x="218364" y="1842448"/>
          <a:ext cx="8475260" cy="4503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Visio" r:id="rId4" imgW="11991853" imgH="8353365" progId="Visio.Drawing.15">
                  <p:embed/>
                </p:oleObj>
              </mc:Choice>
              <mc:Fallback>
                <p:oleObj name="Visio" r:id="rId4" imgW="11991853" imgH="8353365" progId="Visio.Drawing.15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364" y="1842448"/>
                        <a:ext cx="8475260" cy="45037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741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5826719" cy="6857999"/>
          </a:xfrm>
        </p:spPr>
        <p:txBody>
          <a:bodyPr>
            <a:normAutofit/>
          </a:bodyPr>
          <a:lstStyle/>
          <a:p>
            <a:pPr algn="ctr"/>
            <a:endParaRPr lang="en-US" sz="1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Desain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Sistem</a:t>
            </a:r>
            <a:endParaRPr lang="en-US" sz="2400" b="1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457200" indent="-457200" algn="l">
              <a:buAutoNum type="arabicPeriod"/>
            </a:pP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Diagram </a:t>
            </a: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Konteks</a:t>
            </a:r>
            <a:endParaRPr lang="en-US" sz="2400" b="1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sp>
        <p:nvSpPr>
          <p:cNvPr id="2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81343"/>
              </p:ext>
            </p:extLst>
          </p:nvPr>
        </p:nvGraphicFramePr>
        <p:xfrm>
          <a:off x="627797" y="1733266"/>
          <a:ext cx="6743700" cy="3985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Visio" r:id="rId4" imgW="6362776" imgH="3028925" progId="Visio.Drawing.15">
                  <p:embed/>
                </p:oleObj>
              </mc:Choice>
              <mc:Fallback>
                <p:oleObj name="Visio" r:id="rId4" imgW="6362776" imgH="3028925" progId="Visio.Drawing.15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797" y="1733266"/>
                        <a:ext cx="6743700" cy="39851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442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5826719" cy="6857999"/>
          </a:xfrm>
        </p:spPr>
        <p:txBody>
          <a:bodyPr>
            <a:normAutofit/>
          </a:bodyPr>
          <a:lstStyle/>
          <a:p>
            <a:pPr algn="ctr"/>
            <a:endParaRPr lang="en-US" sz="1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Desain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Sistem</a:t>
            </a:r>
            <a:endParaRPr lang="en-US" sz="2400" b="1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457200" indent="-457200" algn="l">
              <a:buAutoNum type="arabicPeriod" startAt="2"/>
            </a:pP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Diagram </a:t>
            </a: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Berjenjang</a:t>
            </a:r>
            <a:endParaRPr lang="en-US" sz="2400" b="1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840872"/>
              </p:ext>
            </p:extLst>
          </p:nvPr>
        </p:nvGraphicFramePr>
        <p:xfrm>
          <a:off x="300037" y="1487605"/>
          <a:ext cx="8543925" cy="3807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Visio" r:id="rId4" imgW="10696677" imgH="3438414" progId="Visio.Drawing.15">
                  <p:embed/>
                </p:oleObj>
              </mc:Choice>
              <mc:Fallback>
                <p:oleObj name="Visio" r:id="rId4" imgW="10696677" imgH="3438414" progId="Visio.Drawing.15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" y="1487605"/>
                        <a:ext cx="8543925" cy="38077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860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5826719" cy="6857999"/>
          </a:xfrm>
        </p:spPr>
        <p:txBody>
          <a:bodyPr>
            <a:normAutofit/>
          </a:bodyPr>
          <a:lstStyle/>
          <a:p>
            <a:pPr algn="ctr"/>
            <a:endParaRPr lang="en-US" sz="1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Diagram </a:t>
            </a: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Arus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 Data</a:t>
            </a:r>
          </a:p>
          <a:p>
            <a:pPr algn="l"/>
            <a:r>
              <a:rPr lang="en-US" sz="2400" dirty="0" smtClean="0">
                <a:solidFill>
                  <a:schemeClr val="accent1"/>
                </a:solidFill>
                <a:latin typeface="Acme" panose="02000706050000020004" pitchFamily="2" charset="0"/>
              </a:rPr>
              <a:t>1. 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DAD Level 0</a:t>
            </a:r>
          </a:p>
          <a:p>
            <a:pPr algn="l"/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4163644"/>
              </p:ext>
            </p:extLst>
          </p:nvPr>
        </p:nvGraphicFramePr>
        <p:xfrm>
          <a:off x="1248770" y="1228299"/>
          <a:ext cx="6646459" cy="547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Visio" r:id="rId4" imgW="8610574" imgH="6648464" progId="Visio.Drawing.15">
                  <p:embed/>
                </p:oleObj>
              </mc:Choice>
              <mc:Fallback>
                <p:oleObj name="Visio" r:id="rId4" imgW="8610574" imgH="6648464" progId="Visio.Drawing.15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8770" y="1228299"/>
                        <a:ext cx="6646459" cy="5476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463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5826719" cy="6857999"/>
          </a:xfrm>
        </p:spPr>
        <p:txBody>
          <a:bodyPr>
            <a:normAutofit/>
          </a:bodyPr>
          <a:lstStyle/>
          <a:p>
            <a:pPr algn="ctr"/>
            <a:endParaRPr lang="en-US" sz="1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Diagram </a:t>
            </a: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Arus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 Data</a:t>
            </a:r>
          </a:p>
          <a:p>
            <a:pPr algn="l"/>
            <a:r>
              <a:rPr lang="en-US" sz="2400" dirty="0" smtClean="0">
                <a:solidFill>
                  <a:schemeClr val="accent2"/>
                </a:solidFill>
                <a:latin typeface="Acme" panose="02000706050000020004" pitchFamily="2" charset="0"/>
              </a:rPr>
              <a:t>2. 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DAD Level 1 proses 1</a:t>
            </a: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865525"/>
              </p:ext>
            </p:extLst>
          </p:nvPr>
        </p:nvGraphicFramePr>
        <p:xfrm>
          <a:off x="271462" y="1815153"/>
          <a:ext cx="8601075" cy="4533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9" name="Visio" r:id="rId4" imgW="8229687" imgH="5848381" progId="Visio.Drawing.15">
                  <p:embed/>
                </p:oleObj>
              </mc:Choice>
              <mc:Fallback>
                <p:oleObj name="Visio" r:id="rId4" imgW="8229687" imgH="5848381" progId="Visio.Drawing.15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" y="1815153"/>
                        <a:ext cx="8601075" cy="45330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904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869" y="0"/>
            <a:ext cx="5826719" cy="6857999"/>
          </a:xfrm>
        </p:spPr>
        <p:txBody>
          <a:bodyPr>
            <a:normAutofit/>
          </a:bodyPr>
          <a:lstStyle/>
          <a:p>
            <a:pPr algn="ctr"/>
            <a:endParaRPr lang="en-US" sz="1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Diagram </a:t>
            </a:r>
            <a:r>
              <a:rPr lang="en-US" sz="2400" b="1" dirty="0" err="1" smtClean="0">
                <a:solidFill>
                  <a:schemeClr val="tx1"/>
                </a:solidFill>
                <a:latin typeface="Acme" panose="02000706050000020004" pitchFamily="2" charset="0"/>
              </a:rPr>
              <a:t>Arus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 Data</a:t>
            </a:r>
          </a:p>
          <a:p>
            <a:pPr algn="l"/>
            <a:r>
              <a:rPr lang="en-US" sz="2400" dirty="0" smtClean="0">
                <a:solidFill>
                  <a:schemeClr val="accent1"/>
                </a:solidFill>
                <a:latin typeface="Acme" panose="02000706050000020004" pitchFamily="2" charset="0"/>
              </a:rPr>
              <a:t>3. 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DAD Level </a:t>
            </a:r>
            <a:r>
              <a:rPr lang="id-ID" sz="2400" b="1" dirty="0">
                <a:solidFill>
                  <a:schemeClr val="tx1"/>
                </a:solidFill>
                <a:latin typeface="Acme" panose="02000706050000020004" pitchFamily="2" charset="0"/>
              </a:rPr>
              <a:t>1</a:t>
            </a:r>
            <a:r>
              <a:rPr lang="en-US" sz="24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 Proses 2</a:t>
            </a: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sz="2400" dirty="0" smtClean="0">
              <a:solidFill>
                <a:schemeClr val="accent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Acme" panose="02000706050000020004" pitchFamily="2" charset="0"/>
            </a:endParaRPr>
          </a:p>
        </p:txBody>
      </p:sp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766492"/>
              </p:ext>
            </p:extLst>
          </p:nvPr>
        </p:nvGraphicFramePr>
        <p:xfrm>
          <a:off x="204717" y="1214652"/>
          <a:ext cx="8077200" cy="5336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Visio" r:id="rId4" imgW="7943820" imgH="6286483" progId="Visio.Drawing.15">
                  <p:embed/>
                </p:oleObj>
              </mc:Choice>
              <mc:Fallback>
                <p:oleObj name="Visio" r:id="rId4" imgW="7943820" imgH="6286483" progId="Visio.Drawing.15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717" y="1214652"/>
                        <a:ext cx="8077200" cy="53362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215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796119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2700" b="1" dirty="0">
                <a:solidFill>
                  <a:schemeClr val="tx1"/>
                </a:solidFill>
                <a:latin typeface="Acme" panose="02000706050000020004" pitchFamily="2" charset="0"/>
              </a:rPr>
              <a:t>Diagram </a:t>
            </a:r>
            <a:r>
              <a:rPr lang="en-US" sz="2700" b="1" dirty="0" err="1">
                <a:solidFill>
                  <a:schemeClr val="tx1"/>
                </a:solidFill>
                <a:latin typeface="Acme" panose="02000706050000020004" pitchFamily="2" charset="0"/>
              </a:rPr>
              <a:t>Arus</a:t>
            </a:r>
            <a:r>
              <a:rPr lang="en-US" sz="2700" b="1" dirty="0">
                <a:solidFill>
                  <a:schemeClr val="tx1"/>
                </a:solidFill>
                <a:latin typeface="Acme" panose="02000706050000020004" pitchFamily="2" charset="0"/>
              </a:rPr>
              <a:t> Data</a:t>
            </a:r>
            <a:br>
              <a:rPr lang="en-US" sz="2700" b="1" dirty="0">
                <a:solidFill>
                  <a:schemeClr val="tx1"/>
                </a:solidFill>
                <a:latin typeface="Acme" panose="02000706050000020004" pitchFamily="2" charset="0"/>
              </a:rPr>
            </a:br>
            <a:r>
              <a:rPr lang="en-US" sz="2700" dirty="0">
                <a:latin typeface="Acme" panose="02000706050000020004" pitchFamily="2" charset="0"/>
              </a:rPr>
              <a:t>3. </a:t>
            </a:r>
            <a:r>
              <a:rPr lang="en-US" sz="2700" b="1" dirty="0">
                <a:solidFill>
                  <a:schemeClr val="tx1"/>
                </a:solidFill>
                <a:latin typeface="Acme" panose="02000706050000020004" pitchFamily="2" charset="0"/>
              </a:rPr>
              <a:t>DAD Level </a:t>
            </a:r>
            <a:r>
              <a:rPr lang="id-ID" sz="27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1</a:t>
            </a:r>
            <a:r>
              <a:rPr lang="en-US" sz="27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 </a:t>
            </a:r>
            <a:r>
              <a:rPr lang="en-US" sz="2700" b="1" dirty="0">
                <a:solidFill>
                  <a:schemeClr val="tx1"/>
                </a:solidFill>
                <a:latin typeface="Acme" panose="02000706050000020004" pitchFamily="2" charset="0"/>
              </a:rPr>
              <a:t>Proses </a:t>
            </a:r>
            <a:r>
              <a:rPr lang="id-ID" sz="2700" b="1" dirty="0" smtClean="0">
                <a:solidFill>
                  <a:schemeClr val="tx1"/>
                </a:solidFill>
                <a:latin typeface="Acme" panose="02000706050000020004" pitchFamily="2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cme" panose="02000706050000020004" pitchFamily="2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Acme" panose="02000706050000020004" pitchFamily="2" charset="0"/>
              </a:rPr>
            </a:br>
            <a:endParaRPr lang="id-ID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736207"/>
              </p:ext>
            </p:extLst>
          </p:nvPr>
        </p:nvGraphicFramePr>
        <p:xfrm>
          <a:off x="109182" y="1624083"/>
          <a:ext cx="7562850" cy="5418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Visio" r:id="rId4" imgW="8172460" imgH="6534282" progId="Visio.Drawing.15">
                  <p:embed/>
                </p:oleObj>
              </mc:Choice>
              <mc:Fallback>
                <p:oleObj name="Visio" r:id="rId4" imgW="8172460" imgH="653428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182" y="1624083"/>
                        <a:ext cx="7562850" cy="54181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800777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735</TotalTime>
  <Words>238</Words>
  <Application>Microsoft Office PowerPoint</Application>
  <PresentationFormat>On-screen Show (4:3)</PresentationFormat>
  <Paragraphs>92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Facet</vt:lpstr>
      <vt:lpstr>Visio</vt:lpstr>
      <vt:lpstr>KLASIFIKASI PENYAKIT BERDASARKAN WILAYAH DENGAN METODE K-NEAREST NEIGHBOR (K-NN)   (Studi Kasus Pada Puskesmas Kabila Kabupaten Bone Bolango)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Diagram Arus Data 3. DAD Level 1 Proses 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IMPLEMENTASI METODE ALGORITMA LINIER REGRESI UNTUK MEMPREDIKSI JUMLAH PERMINTAAN DARAH  (Studi Kasus PMI Kota Gorontalo)  Oleh  SELAWATY MONOARFA T3II4211</dc:title>
  <dc:creator>Zainudin Hiola</dc:creator>
  <cp:lastModifiedBy>Acer</cp:lastModifiedBy>
  <cp:revision>32</cp:revision>
  <dcterms:created xsi:type="dcterms:W3CDTF">2018-11-20T05:04:59Z</dcterms:created>
  <dcterms:modified xsi:type="dcterms:W3CDTF">2018-11-24T05:45:54Z</dcterms:modified>
</cp:coreProperties>
</file>